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 bookmarkIdSeed="12">
  <p:sldMasterIdLst>
    <p:sldMasterId id="2147483717" r:id="rId1"/>
  </p:sldMasterIdLst>
  <p:notesMasterIdLst>
    <p:notesMasterId r:id="rId20"/>
  </p:notesMasterIdLst>
  <p:sldIdLst>
    <p:sldId id="419" r:id="rId2"/>
    <p:sldId id="401" r:id="rId3"/>
    <p:sldId id="457" r:id="rId4"/>
    <p:sldId id="406" r:id="rId5"/>
    <p:sldId id="464" r:id="rId6"/>
    <p:sldId id="465" r:id="rId7"/>
    <p:sldId id="466" r:id="rId8"/>
    <p:sldId id="467" r:id="rId9"/>
    <p:sldId id="477" r:id="rId10"/>
    <p:sldId id="468" r:id="rId11"/>
    <p:sldId id="469" r:id="rId12"/>
    <p:sldId id="470" r:id="rId13"/>
    <p:sldId id="475" r:id="rId14"/>
    <p:sldId id="476" r:id="rId15"/>
    <p:sldId id="471" r:id="rId16"/>
    <p:sldId id="472" r:id="rId17"/>
    <p:sldId id="478" r:id="rId18"/>
    <p:sldId id="402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ambria Math" panose="02040503050406030204" pitchFamily="18" charset="0"/>
      <p:regular r:id="rId27"/>
    </p:embeddedFont>
    <p:embeddedFont>
      <p:font typeface="Dosis ExtraLight" pitchFamily="2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kas Kumar" initials="VK" lastIdx="1" clrIdx="0">
    <p:extLst>
      <p:ext uri="{19B8F6BF-5375-455C-9EA6-DF929625EA0E}">
        <p15:presenceInfo xmlns:p15="http://schemas.microsoft.com/office/powerpoint/2012/main" userId="Vikas Kum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99"/>
    <a:srgbClr val="00FF00"/>
    <a:srgbClr val="000000"/>
    <a:srgbClr val="FFFF00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060898-4E1C-4300-B3F9-ECAE13062A8E}">
  <a:tblStyle styleId="{AB060898-4E1C-4300-B3F9-ECAE13062A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753" autoAdjust="0"/>
  </p:normalViewPr>
  <p:slideViewPr>
    <p:cSldViewPr snapToGrid="0">
      <p:cViewPr varScale="1">
        <p:scale>
          <a:sx n="107" d="100"/>
          <a:sy n="107" d="100"/>
        </p:scale>
        <p:origin x="75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480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482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813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795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249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417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767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685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742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845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335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227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798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478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949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44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354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AC869-AAC2-AA91-79D9-55109CA2E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8CF68F-3A78-622A-5F8D-26DCA315A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E6505-F338-562B-5B92-2C8E11893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15ED8-EEFF-457C-8F28-20CA6EEA6DF6}" type="datetime1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6EB52-8EF9-7B9B-311B-540C8606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358CF-8AFE-1FD0-7FB8-456ED413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0306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680DA-DB00-4408-EAF4-07114D9D7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3A356D-70B9-32D5-A8B8-2711570CA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8DC6B-7B13-65F4-76BE-2D4254410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4D40-D9AB-4D7A-BD47-A4D077E07CB7}" type="datetime1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CE57F-A413-380D-EAA0-5C424679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51784-8A39-A184-54DF-FB1E25C35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125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4E3C6B-FD82-CA9D-873F-05A96947D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7EBFC-1766-8B92-86B4-233A85DE7E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1BAF6-D131-70B5-CD8D-C26AA2006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0C379-12B8-4A7D-B8F3-DC19090B6185}" type="datetime1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7386C-049B-1A65-48C2-DA855BCCC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F5EA5-D681-6D47-E652-5DBC70D3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85391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918075" y="1991850"/>
            <a:ext cx="395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518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>
            <a:spLocks noGrp="1"/>
          </p:cNvSpPr>
          <p:nvPr>
            <p:ph type="body" idx="1"/>
          </p:nvPr>
        </p:nvSpPr>
        <p:spPr>
          <a:xfrm>
            <a:off x="2638829" y="3919282"/>
            <a:ext cx="54648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825948" y="4909930"/>
            <a:ext cx="364435" cy="23357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9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C293076A-3875-4153-883F-396404AB4973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8023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513EC-47E9-BB3A-6D93-6F367B269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CB257-C60F-4B69-4ECE-F3A754CAE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65E21-C5D2-41AA-CB24-AD74C1104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4FC79-335E-4EC3-AC35-E6C0A2335D5C}" type="datetime1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0A23B-CF1A-E40B-631B-9642E3B2B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71AE4-E116-98A0-2D08-FFD11F913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606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2FC22-F245-77F2-763D-0AC178C17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ADED5-A2D2-8476-5653-CE4DE4317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0CBF9-76B7-B1E9-9BD4-AF302F07D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D9DA-309B-47BC-BADA-1D3B22AFC76F}" type="datetime1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5ACA4-150B-8718-7105-BD2CDAF01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88408-9064-9063-4F7B-F98F6AA00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01833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82724-C785-BE7B-AE50-5F7716CE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2558B-4CC3-B494-CC90-0CD36B6ECD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DEB864-EEB8-97FA-6CE7-1657C897B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A4476-743B-276D-BA26-37D0A6E2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4B70-F754-416B-8830-3A3BD62E07A6}" type="datetime1">
              <a:rPr lang="en-IN" smtClean="0"/>
              <a:t>05-09-2023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D7E86-A937-11FD-76CE-F93CABBF7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88714-EFE9-F142-F563-A5CDAB350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6646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4A48E-EA05-F406-1CE1-D7852CDD3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4B44F-1226-71B2-1A4C-080B39FE7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8105C-BFD6-DA71-094C-C3CEC28500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93052E-BDE8-AB1E-7DA6-AAA42951C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FF7FAF-F40C-299C-A1C0-E42B444B1B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5A3533-4729-3446-AEB5-EF1FBE618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4D87C-972A-46D5-BD8B-0ED798F8FAC2}" type="datetime1">
              <a:rPr lang="en-IN" smtClean="0"/>
              <a:t>05-09-2023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1B8F9C-862F-7C70-FB84-044218162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F32945-37E3-526A-3C12-762E86AA3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3347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D993-82B1-9D64-5730-8A855F552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2CEBAC-3309-21AD-8D7B-A15FBDE78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97CBA-C0BF-4638-A028-2D108B1A93DF}" type="datetime1">
              <a:rPr lang="en-IN" smtClean="0"/>
              <a:t>05-09-2023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B57AB-21C1-C902-865F-71C0EC734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C55B0C-B5DE-39EF-FDF0-D86AF5FC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879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272AB-6606-8E7E-83E3-5DDE6537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CD3AD-680A-419F-8662-6D959F43DF9F}" type="datetime1">
              <a:rPr lang="en-IN" smtClean="0"/>
              <a:t>05-09-2023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C9ACEB-36FD-59C7-96AC-CF1570340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FDD45-7FA1-3C1D-7608-427DD687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6434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4C71-2A8F-8699-448B-00E2EA42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C8882-8EC1-4DDB-8788-D5CF575B1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21003-87F5-5287-589C-0DC49FA57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67982-2D2F-5A55-0186-33A7CAF19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21972-3AD2-4702-A6E7-6F5841CC0B45}" type="datetime1">
              <a:rPr lang="en-IN" smtClean="0"/>
              <a:t>05-09-2023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DF8F4-C7E5-FFBA-9254-FC457065B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9BFCB-FD04-C5C2-CC2B-647DE256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5808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43144-34F0-0CFB-0BF6-CC033DFC9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D601A4-8B89-0E91-7026-10C7631B8F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C356A-0A46-DE2D-2DFC-01DD87A6D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447C4-CA72-6F8D-72BF-68CA0436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7D02-532E-46CC-AB3F-602A7F4BEC91}" type="datetime1">
              <a:rPr lang="en-IN" smtClean="0"/>
              <a:t>05-09-2023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B5D06-22F2-B820-BB6D-4A81C0666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9B858-0778-9A32-00E4-38D9B9F3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0260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CDC4A3-3D84-65C1-1C9F-43E004D11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7F4FD-BEC5-07DC-EE49-6E33AB3DC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819EA-9ACE-5A50-A9EB-5A2A08D27A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00F87-7FA6-4D33-A363-05B3FF13BC50}" type="datetime1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2F158-73D5-0B31-C8B4-8644736242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6A27B-E399-0404-70C4-489C73D22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3904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ctrTitle"/>
          </p:nvPr>
        </p:nvSpPr>
        <p:spPr>
          <a:xfrm>
            <a:off x="0" y="1526074"/>
            <a:ext cx="9144000" cy="209135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Data Analysis Fundamentals</a:t>
            </a:r>
            <a:b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Lecture 2:  Understanding of Data</a:t>
            </a:r>
            <a:endParaRPr lang="en-US" b="1" dirty="0">
              <a:solidFill>
                <a:srgbClr val="000000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" name="Google Shape;108;p14">
            <a:extLst>
              <a:ext uri="{FF2B5EF4-FFF2-40B4-BE49-F238E27FC236}">
                <a16:creationId xmlns:a16="http://schemas.microsoft.com/office/drawing/2014/main" id="{4ECFBD54-1A1D-4AE0-82D3-772D065A531C}"/>
              </a:ext>
            </a:extLst>
          </p:cNvPr>
          <p:cNvSpPr txBox="1">
            <a:spLocks/>
          </p:cNvSpPr>
          <p:nvPr/>
        </p:nvSpPr>
        <p:spPr>
          <a:xfrm>
            <a:off x="1166037" y="3978703"/>
            <a:ext cx="6811926" cy="1087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IN" sz="1600" dirty="0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Vikas Kumar</a:t>
            </a:r>
          </a:p>
          <a:p>
            <a:pPr algn="ctr"/>
            <a:r>
              <a:rPr lang="en-IN" sz="1600" b="1" dirty="0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Indian Institute of Technology Bombay</a:t>
            </a:r>
          </a:p>
          <a:p>
            <a:pPr algn="ctr"/>
            <a:endParaRPr lang="en-IN" sz="1600" dirty="0">
              <a:solidFill>
                <a:srgbClr val="000000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algn="ctr"/>
            <a:r>
              <a:rPr lang="en-IN" sz="1600" dirty="0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05</a:t>
            </a:r>
            <a:r>
              <a:rPr lang="en-IN" sz="1600" baseline="30000" dirty="0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</a:t>
            </a:r>
            <a:r>
              <a:rPr lang="en-IN" sz="1600" dirty="0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September 2023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6B19B1C-E021-4602-950C-A0469FF92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510" y="274909"/>
            <a:ext cx="1875054" cy="99891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CEE771B-646E-1AA0-8843-7D53D9E24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041" y="77249"/>
            <a:ext cx="1878449" cy="118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dYoda Digital University">
            <a:extLst>
              <a:ext uri="{FF2B5EF4-FFF2-40B4-BE49-F238E27FC236}">
                <a16:creationId xmlns:a16="http://schemas.microsoft.com/office/drawing/2014/main" id="{00A120D5-76CF-CC5F-2D3B-F1FCC8C5D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69090"/>
            <a:ext cx="3911600" cy="118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10</a:t>
            </a:fld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8E78501-9D06-4B52-9B77-43AC0C9009CE}"/>
              </a:ext>
            </a:extLst>
          </p:cNvPr>
          <p:cNvSpPr txBox="1">
            <a:spLocks/>
          </p:cNvSpPr>
          <p:nvPr/>
        </p:nvSpPr>
        <p:spPr>
          <a:xfrm>
            <a:off x="570614" y="0"/>
            <a:ext cx="8002772" cy="66630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200" b="1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Hierarchical Dimensions</a:t>
            </a:r>
            <a:endParaRPr lang="en-IN" sz="3600" b="1" dirty="0">
              <a:effectLst/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53507-4699-401C-A175-F874A6BA2170}"/>
              </a:ext>
            </a:extLst>
          </p:cNvPr>
          <p:cNvCxnSpPr>
            <a:cxnSpLocks/>
          </p:cNvCxnSpPr>
          <p:nvPr/>
        </p:nvCxnSpPr>
        <p:spPr>
          <a:xfrm>
            <a:off x="570614" y="666306"/>
            <a:ext cx="8002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266" name="Picture 2" descr="Administrative Hierarchy of India | Download Scientific Diagram">
            <a:extLst>
              <a:ext uri="{FF2B5EF4-FFF2-40B4-BE49-F238E27FC236}">
                <a16:creationId xmlns:a16="http://schemas.microsoft.com/office/drawing/2014/main" id="{E4E53226-BD77-DDDC-F4D3-44B6223A3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" y="751933"/>
            <a:ext cx="3944938" cy="427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ierarchical View of Geographical Area The proposed model can provide a...  | Download Scientific Diagram">
            <a:extLst>
              <a:ext uri="{FF2B5EF4-FFF2-40B4-BE49-F238E27FC236}">
                <a16:creationId xmlns:a16="http://schemas.microsoft.com/office/drawing/2014/main" id="{C4115C1A-532A-208B-2821-D1EA61591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2" y="783160"/>
            <a:ext cx="4073657" cy="357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99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11</a:t>
            </a:fld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8E78501-9D06-4B52-9B77-43AC0C9009CE}"/>
              </a:ext>
            </a:extLst>
          </p:cNvPr>
          <p:cNvSpPr txBox="1">
            <a:spLocks/>
          </p:cNvSpPr>
          <p:nvPr/>
        </p:nvSpPr>
        <p:spPr>
          <a:xfrm>
            <a:off x="570614" y="0"/>
            <a:ext cx="8002772" cy="66630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200" b="1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Derived Facts/Dimensions</a:t>
            </a:r>
            <a:endParaRPr lang="en-IN" sz="3600" b="1" dirty="0">
              <a:effectLst/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53507-4699-401C-A175-F874A6BA2170}"/>
              </a:ext>
            </a:extLst>
          </p:cNvPr>
          <p:cNvCxnSpPr>
            <a:cxnSpLocks/>
          </p:cNvCxnSpPr>
          <p:nvPr/>
        </p:nvCxnSpPr>
        <p:spPr>
          <a:xfrm>
            <a:off x="570614" y="666306"/>
            <a:ext cx="8002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C609EA-BFEE-2ED9-CCF3-CDC1E6F3FDE9}"/>
              </a:ext>
            </a:extLst>
          </p:cNvPr>
          <p:cNvSpPr txBox="1"/>
          <p:nvPr/>
        </p:nvSpPr>
        <p:spPr>
          <a:xfrm>
            <a:off x="570614" y="790903"/>
            <a:ext cx="800277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data warehousing, facts and dimensions are standard terms.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They inform us about things like the number of resources used for a particular task.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They both store the exact measure of resources and details about the resource and task.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fact in data warehousing describes quantitative transactional data like measurements, metrics, or values ready for analysis.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Dimensions are companions to facts and are attributes of facts like the date of a sale.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4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12</a:t>
            </a:fld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8E78501-9D06-4B52-9B77-43AC0C9009CE}"/>
              </a:ext>
            </a:extLst>
          </p:cNvPr>
          <p:cNvSpPr txBox="1">
            <a:spLocks/>
          </p:cNvSpPr>
          <p:nvPr/>
        </p:nvSpPr>
        <p:spPr>
          <a:xfrm>
            <a:off x="570614" y="0"/>
            <a:ext cx="8002772" cy="66630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Building Dimensions from Facts (Binning)</a:t>
            </a:r>
            <a:endParaRPr lang="en-IN" sz="3200" b="1" dirty="0">
              <a:effectLst/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53507-4699-401C-A175-F874A6BA2170}"/>
              </a:ext>
            </a:extLst>
          </p:cNvPr>
          <p:cNvCxnSpPr>
            <a:cxnSpLocks/>
          </p:cNvCxnSpPr>
          <p:nvPr/>
        </p:nvCxnSpPr>
        <p:spPr>
          <a:xfrm>
            <a:off x="570614" y="666306"/>
            <a:ext cx="8002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2050893-3022-8D7E-B2E8-B89F809DE4B8}"/>
              </a:ext>
            </a:extLst>
          </p:cNvPr>
          <p:cNvSpPr txBox="1"/>
          <p:nvPr/>
        </p:nvSpPr>
        <p:spPr>
          <a:xfrm>
            <a:off x="570614" y="1064901"/>
            <a:ext cx="80027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binning, also called discrete binning or bucketing, is a data pre-processing technique that reduces the effects of minor observation errors.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original data values are divided into small intervals known as bins, and then they are replaced by a general value calculated for that bin.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binning is a way to group numbers of more or less continuous values into a smaller number of "bins".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60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13</a:t>
            </a:fld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8E78501-9D06-4B52-9B77-43AC0C9009CE}"/>
              </a:ext>
            </a:extLst>
          </p:cNvPr>
          <p:cNvSpPr txBox="1">
            <a:spLocks/>
          </p:cNvSpPr>
          <p:nvPr/>
        </p:nvSpPr>
        <p:spPr>
          <a:xfrm>
            <a:off x="570614" y="0"/>
            <a:ext cx="8002772" cy="66630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Building Dimensions from Facts (Binning)</a:t>
            </a:r>
            <a:endParaRPr lang="en-IN" sz="3200" b="1" dirty="0">
              <a:effectLst/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53507-4699-401C-A175-F874A6BA2170}"/>
              </a:ext>
            </a:extLst>
          </p:cNvPr>
          <p:cNvCxnSpPr>
            <a:cxnSpLocks/>
          </p:cNvCxnSpPr>
          <p:nvPr/>
        </p:nvCxnSpPr>
        <p:spPr>
          <a:xfrm>
            <a:off x="570614" y="666306"/>
            <a:ext cx="8002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314" name="Picture 2" descr="Data Binning - What Is It, Examples, Techniques, Advantages">
            <a:extLst>
              <a:ext uri="{FF2B5EF4-FFF2-40B4-BE49-F238E27FC236}">
                <a16:creationId xmlns:a16="http://schemas.microsoft.com/office/drawing/2014/main" id="{C0683FE6-9A27-58A5-E2A7-9DB67B2F6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4" y="757238"/>
            <a:ext cx="8002773" cy="408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27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14</a:t>
            </a:fld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8E78501-9D06-4B52-9B77-43AC0C9009CE}"/>
              </a:ext>
            </a:extLst>
          </p:cNvPr>
          <p:cNvSpPr txBox="1">
            <a:spLocks/>
          </p:cNvSpPr>
          <p:nvPr/>
        </p:nvSpPr>
        <p:spPr>
          <a:xfrm>
            <a:off x="570614" y="0"/>
            <a:ext cx="8002772" cy="66630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Building Dimensions from Facts (Binning)</a:t>
            </a:r>
            <a:endParaRPr lang="en-IN" sz="3200" b="1" dirty="0">
              <a:effectLst/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53507-4699-401C-A175-F874A6BA2170}"/>
              </a:ext>
            </a:extLst>
          </p:cNvPr>
          <p:cNvCxnSpPr>
            <a:cxnSpLocks/>
          </p:cNvCxnSpPr>
          <p:nvPr/>
        </p:nvCxnSpPr>
        <p:spPr>
          <a:xfrm>
            <a:off x="570614" y="666306"/>
            <a:ext cx="8002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338" name="Picture 2" descr="Data Preprocessing with Python Pandas — Part 5 Binning | by Angelica Lo  Duca | Towards Data Science">
            <a:extLst>
              <a:ext uri="{FF2B5EF4-FFF2-40B4-BE49-F238E27FC236}">
                <a16:creationId xmlns:a16="http://schemas.microsoft.com/office/drawing/2014/main" id="{BC69CC51-3A54-12DB-12B3-935F25716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94" y="727071"/>
            <a:ext cx="7643812" cy="429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8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15</a:t>
            </a:fld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8E78501-9D06-4B52-9B77-43AC0C9009CE}"/>
              </a:ext>
            </a:extLst>
          </p:cNvPr>
          <p:cNvSpPr txBox="1">
            <a:spLocks/>
          </p:cNvSpPr>
          <p:nvPr/>
        </p:nvSpPr>
        <p:spPr>
          <a:xfrm>
            <a:off x="570614" y="0"/>
            <a:ext cx="8002772" cy="66630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200" b="1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Granularity of Data</a:t>
            </a:r>
            <a:endParaRPr lang="en-IN" sz="3600" b="1" dirty="0">
              <a:effectLst/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53507-4699-401C-A175-F874A6BA2170}"/>
              </a:ext>
            </a:extLst>
          </p:cNvPr>
          <p:cNvCxnSpPr>
            <a:cxnSpLocks/>
          </p:cNvCxnSpPr>
          <p:nvPr/>
        </p:nvCxnSpPr>
        <p:spPr>
          <a:xfrm>
            <a:off x="570614" y="666306"/>
            <a:ext cx="8002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6A1CB1D-AE85-B0A4-8478-06E8B55F77C2}"/>
              </a:ext>
            </a:extLst>
          </p:cNvPr>
          <p:cNvSpPr txBox="1"/>
          <p:nvPr/>
        </p:nvSpPr>
        <p:spPr>
          <a:xfrm>
            <a:off x="570614" y="736520"/>
            <a:ext cx="8002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granularity measures the level of detail in a data structure.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time-series data, for example, the granularity of measurement might be based on intervals of years, months, weeks, days, or hours.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6FED7F-ECEB-5B60-6169-807801418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282" y="1936849"/>
            <a:ext cx="2324436" cy="303869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D98381-B4B9-ABFD-F92E-37D81B30A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641" y="2118160"/>
            <a:ext cx="3834745" cy="267607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99F3B7-D997-9455-0F1E-318D5644532A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3673718" y="3456196"/>
            <a:ext cx="1064923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61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16</a:t>
            </a:fld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8E78501-9D06-4B52-9B77-43AC0C9009CE}"/>
              </a:ext>
            </a:extLst>
          </p:cNvPr>
          <p:cNvSpPr txBox="1">
            <a:spLocks/>
          </p:cNvSpPr>
          <p:nvPr/>
        </p:nvSpPr>
        <p:spPr>
          <a:xfrm>
            <a:off x="570614" y="0"/>
            <a:ext cx="8002772" cy="66630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200" b="1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Identifying/Constructing unique keys</a:t>
            </a:r>
            <a:endParaRPr lang="en-IN" sz="3600" b="1" dirty="0">
              <a:effectLst/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53507-4699-401C-A175-F874A6BA2170}"/>
              </a:ext>
            </a:extLst>
          </p:cNvPr>
          <p:cNvCxnSpPr>
            <a:cxnSpLocks/>
          </p:cNvCxnSpPr>
          <p:nvPr/>
        </p:nvCxnSpPr>
        <p:spPr>
          <a:xfrm>
            <a:off x="570614" y="666306"/>
            <a:ext cx="8002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FFF6C81-EBC4-5124-94E2-94CA50191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988219"/>
            <a:ext cx="71723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8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17</a:t>
            </a:fld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8E78501-9D06-4B52-9B77-43AC0C9009CE}"/>
              </a:ext>
            </a:extLst>
          </p:cNvPr>
          <p:cNvSpPr txBox="1">
            <a:spLocks/>
          </p:cNvSpPr>
          <p:nvPr/>
        </p:nvSpPr>
        <p:spPr>
          <a:xfrm>
            <a:off x="570614" y="0"/>
            <a:ext cx="8002772" cy="66630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200" b="1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Identifying/Constructing unique keys</a:t>
            </a:r>
            <a:endParaRPr lang="en-IN" sz="3600" b="1" dirty="0">
              <a:effectLst/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53507-4699-401C-A175-F874A6BA2170}"/>
              </a:ext>
            </a:extLst>
          </p:cNvPr>
          <p:cNvCxnSpPr>
            <a:cxnSpLocks/>
          </p:cNvCxnSpPr>
          <p:nvPr/>
        </p:nvCxnSpPr>
        <p:spPr>
          <a:xfrm>
            <a:off x="570614" y="666306"/>
            <a:ext cx="8002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EBAE5AC-254A-0CEE-CC03-1367AA7DB7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04" b="21809"/>
          <a:stretch/>
        </p:blipFill>
        <p:spPr>
          <a:xfrm>
            <a:off x="620586" y="883223"/>
            <a:ext cx="7902828" cy="373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6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18</a:t>
            </a:fld>
            <a:endParaRPr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CAF030-415B-B127-0E03-1CC098CF9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188"/>
            <a:ext cx="9144000" cy="493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78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fld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8E78501-9D06-4B52-9B77-43AC0C9009CE}"/>
              </a:ext>
            </a:extLst>
          </p:cNvPr>
          <p:cNvSpPr txBox="1">
            <a:spLocks/>
          </p:cNvSpPr>
          <p:nvPr/>
        </p:nvSpPr>
        <p:spPr>
          <a:xfrm>
            <a:off x="570613" y="0"/>
            <a:ext cx="8002772" cy="66630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200" b="1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Outline</a:t>
            </a:r>
            <a:endParaRPr lang="en-US" sz="3200" b="1" dirty="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53507-4699-401C-A175-F874A6BA2170}"/>
              </a:ext>
            </a:extLst>
          </p:cNvPr>
          <p:cNvCxnSpPr>
            <a:cxnSpLocks/>
          </p:cNvCxnSpPr>
          <p:nvPr/>
        </p:nvCxnSpPr>
        <p:spPr>
          <a:xfrm>
            <a:off x="570614" y="666306"/>
            <a:ext cx="8002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978F049-EAAA-4599-B56B-A62F95E951A8}"/>
              </a:ext>
            </a:extLst>
          </p:cNvPr>
          <p:cNvSpPr txBox="1"/>
          <p:nvPr/>
        </p:nvSpPr>
        <p:spPr>
          <a:xfrm>
            <a:off x="570612" y="1052068"/>
            <a:ext cx="800277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phases of a typical Data Analytics Project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Derived Facts/Dimensions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dimensions from Facts (Binning)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Granularity of Data</a:t>
            </a:r>
            <a:endParaRPr lang="en-IN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31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fld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8E78501-9D06-4B52-9B77-43AC0C9009CE}"/>
              </a:ext>
            </a:extLst>
          </p:cNvPr>
          <p:cNvSpPr txBox="1">
            <a:spLocks/>
          </p:cNvSpPr>
          <p:nvPr/>
        </p:nvSpPr>
        <p:spPr>
          <a:xfrm>
            <a:off x="570614" y="-1"/>
            <a:ext cx="8002772" cy="66630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200" b="1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Data Science/Analysis Pipeline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53507-4699-401C-A175-F874A6BA2170}"/>
              </a:ext>
            </a:extLst>
          </p:cNvPr>
          <p:cNvCxnSpPr>
            <a:cxnSpLocks/>
          </p:cNvCxnSpPr>
          <p:nvPr/>
        </p:nvCxnSpPr>
        <p:spPr>
          <a:xfrm>
            <a:off x="570614" y="666306"/>
            <a:ext cx="8002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578" name="Picture 2" descr="Data Science project life cycle. Detailed Tour with Step by Step… | by  Co-Learner | Co-Learning Lounge | Medium">
            <a:extLst>
              <a:ext uri="{FF2B5EF4-FFF2-40B4-BE49-F238E27FC236}">
                <a16:creationId xmlns:a16="http://schemas.microsoft.com/office/drawing/2014/main" id="{B29FB4CD-D51B-57F6-3E41-ADDD11A08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380" y="753259"/>
            <a:ext cx="4251240" cy="426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0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fld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8E78501-9D06-4B52-9B77-43AC0C9009CE}"/>
              </a:ext>
            </a:extLst>
          </p:cNvPr>
          <p:cNvSpPr txBox="1">
            <a:spLocks/>
          </p:cNvSpPr>
          <p:nvPr/>
        </p:nvSpPr>
        <p:spPr>
          <a:xfrm>
            <a:off x="570614" y="0"/>
            <a:ext cx="8002772" cy="66630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200" b="1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Understanding Data</a:t>
            </a:r>
            <a:endParaRPr lang="en-IN" sz="3600" b="1" dirty="0">
              <a:effectLst/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53507-4699-401C-A175-F874A6BA2170}"/>
              </a:ext>
            </a:extLst>
          </p:cNvPr>
          <p:cNvCxnSpPr>
            <a:cxnSpLocks/>
          </p:cNvCxnSpPr>
          <p:nvPr/>
        </p:nvCxnSpPr>
        <p:spPr>
          <a:xfrm>
            <a:off x="570614" y="666306"/>
            <a:ext cx="8002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What is Quantitative Data? How to Collect and Analyze It | FullStory">
            <a:extLst>
              <a:ext uri="{FF2B5EF4-FFF2-40B4-BE49-F238E27FC236}">
                <a16:creationId xmlns:a16="http://schemas.microsoft.com/office/drawing/2014/main" id="{7F7C13C4-5F90-D4B7-9666-A7847DF7F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4" y="825182"/>
            <a:ext cx="8002772" cy="408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33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fld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8E78501-9D06-4B52-9B77-43AC0C9009CE}"/>
              </a:ext>
            </a:extLst>
          </p:cNvPr>
          <p:cNvSpPr txBox="1">
            <a:spLocks/>
          </p:cNvSpPr>
          <p:nvPr/>
        </p:nvSpPr>
        <p:spPr>
          <a:xfrm>
            <a:off x="570614" y="0"/>
            <a:ext cx="8002772" cy="66630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400" b="1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Quantitative Data/Facts/Metrics/Measures/KPIs</a:t>
            </a:r>
            <a:endParaRPr lang="en-IN" sz="2800" b="1" dirty="0">
              <a:effectLst/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53507-4699-401C-A175-F874A6BA2170}"/>
              </a:ext>
            </a:extLst>
          </p:cNvPr>
          <p:cNvCxnSpPr>
            <a:cxnSpLocks/>
          </p:cNvCxnSpPr>
          <p:nvPr/>
        </p:nvCxnSpPr>
        <p:spPr>
          <a:xfrm>
            <a:off x="570614" y="666306"/>
            <a:ext cx="8002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50" name="Picture 2" descr="What is a KPI? Definition, Examples and the Ultimate Guide">
            <a:extLst>
              <a:ext uri="{FF2B5EF4-FFF2-40B4-BE49-F238E27FC236}">
                <a16:creationId xmlns:a16="http://schemas.microsoft.com/office/drawing/2014/main" id="{82D85B71-9B16-59AC-B2AA-B269CE191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069" y="738377"/>
            <a:ext cx="6519862" cy="428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25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fld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8E78501-9D06-4B52-9B77-43AC0C9009CE}"/>
              </a:ext>
            </a:extLst>
          </p:cNvPr>
          <p:cNvSpPr txBox="1">
            <a:spLocks/>
          </p:cNvSpPr>
          <p:nvPr/>
        </p:nvSpPr>
        <p:spPr>
          <a:xfrm>
            <a:off x="570614" y="0"/>
            <a:ext cx="8002772" cy="66630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200" b="1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Continuous vs Discrete data</a:t>
            </a:r>
            <a:endParaRPr lang="en-IN" sz="3600" b="1" dirty="0">
              <a:effectLst/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53507-4699-401C-A175-F874A6BA2170}"/>
              </a:ext>
            </a:extLst>
          </p:cNvPr>
          <p:cNvCxnSpPr>
            <a:cxnSpLocks/>
          </p:cNvCxnSpPr>
          <p:nvPr/>
        </p:nvCxnSpPr>
        <p:spPr>
          <a:xfrm>
            <a:off x="570614" y="666306"/>
            <a:ext cx="8002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8E54D6-E507-F4A8-4E78-828C408DA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47712"/>
            <a:ext cx="76200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0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fld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8E78501-9D06-4B52-9B77-43AC0C9009CE}"/>
              </a:ext>
            </a:extLst>
          </p:cNvPr>
          <p:cNvSpPr txBox="1">
            <a:spLocks/>
          </p:cNvSpPr>
          <p:nvPr/>
        </p:nvSpPr>
        <p:spPr>
          <a:xfrm>
            <a:off x="570614" y="0"/>
            <a:ext cx="8002772" cy="66630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200" b="1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Continuous vs Discrete data</a:t>
            </a:r>
            <a:endParaRPr lang="en-IN" sz="3600" b="1" dirty="0">
              <a:effectLst/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53507-4699-401C-A175-F874A6BA2170}"/>
              </a:ext>
            </a:extLst>
          </p:cNvPr>
          <p:cNvCxnSpPr>
            <a:cxnSpLocks/>
          </p:cNvCxnSpPr>
          <p:nvPr/>
        </p:nvCxnSpPr>
        <p:spPr>
          <a:xfrm>
            <a:off x="570614" y="666306"/>
            <a:ext cx="8002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71BC9216-7818-E18C-A53F-93A96DF2D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459" y="1629586"/>
            <a:ext cx="4419082" cy="331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1AFD8E-E120-B1D4-348F-B6D31E49C20A}"/>
              </a:ext>
            </a:extLst>
          </p:cNvPr>
          <p:cNvSpPr txBox="1"/>
          <p:nvPr/>
        </p:nvSpPr>
        <p:spPr>
          <a:xfrm>
            <a:off x="570614" y="732448"/>
            <a:ext cx="8002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0C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600" b="0" i="0" dirty="0">
                <a:solidFill>
                  <a:srgbClr val="040C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iscrete data is a finite value that can be counted.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40C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40C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Continuous data has an infinite number of possible values that can be measured.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8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8</a:t>
            </a:fld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8E78501-9D06-4B52-9B77-43AC0C9009CE}"/>
              </a:ext>
            </a:extLst>
          </p:cNvPr>
          <p:cNvSpPr txBox="1">
            <a:spLocks/>
          </p:cNvSpPr>
          <p:nvPr/>
        </p:nvSpPr>
        <p:spPr>
          <a:xfrm>
            <a:off x="570614" y="0"/>
            <a:ext cx="8002772" cy="66630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400" b="1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Qualitative Data/Dimensions/Perspectives/Slicers</a:t>
            </a:r>
            <a:endParaRPr lang="en-IN" sz="2800" b="1" dirty="0">
              <a:effectLst/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53507-4699-401C-A175-F874A6BA2170}"/>
              </a:ext>
            </a:extLst>
          </p:cNvPr>
          <p:cNvCxnSpPr>
            <a:cxnSpLocks/>
          </p:cNvCxnSpPr>
          <p:nvPr/>
        </p:nvCxnSpPr>
        <p:spPr>
          <a:xfrm>
            <a:off x="570614" y="666306"/>
            <a:ext cx="8002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290" name="Picture 2" descr="Qualitative Data Collection: What it is + Methods to do it">
            <a:extLst>
              <a:ext uri="{FF2B5EF4-FFF2-40B4-BE49-F238E27FC236}">
                <a16:creationId xmlns:a16="http://schemas.microsoft.com/office/drawing/2014/main" id="{1400004E-9181-DC59-094C-2647D79E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521" y="717089"/>
            <a:ext cx="5140958" cy="43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17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mbria Math" panose="02040503050406030204" pitchFamily="18" charset="0"/>
                <a:ea typeface="Cambria Math" panose="02040503050406030204" pitchFamily="18" charset="0"/>
              </a:rPr>
              <a:t>9</a:t>
            </a:fld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8E78501-9D06-4B52-9B77-43AC0C9009CE}"/>
              </a:ext>
            </a:extLst>
          </p:cNvPr>
          <p:cNvSpPr txBox="1">
            <a:spLocks/>
          </p:cNvSpPr>
          <p:nvPr/>
        </p:nvSpPr>
        <p:spPr>
          <a:xfrm>
            <a:off x="570614" y="0"/>
            <a:ext cx="8002772" cy="66630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400" b="1" dirty="0"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Qualitative Data/Dimensions/Perspectives/Slicers</a:t>
            </a:r>
            <a:endParaRPr lang="en-IN" sz="2800" b="1" dirty="0">
              <a:effectLst/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E53507-4699-401C-A175-F874A6BA2170}"/>
              </a:ext>
            </a:extLst>
          </p:cNvPr>
          <p:cNvCxnSpPr>
            <a:cxnSpLocks/>
          </p:cNvCxnSpPr>
          <p:nvPr/>
        </p:nvCxnSpPr>
        <p:spPr>
          <a:xfrm>
            <a:off x="570614" y="666306"/>
            <a:ext cx="80027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362" name="Picture 2" descr="Highlights: Census of India 2011 - General Awareness Study Material &amp; Notes">
            <a:extLst>
              <a:ext uri="{FF2B5EF4-FFF2-40B4-BE49-F238E27FC236}">
                <a16:creationId xmlns:a16="http://schemas.microsoft.com/office/drawing/2014/main" id="{6B570DDE-F9BC-8277-F220-8EAE98DA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730475"/>
            <a:ext cx="5524500" cy="434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01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14568</TotalTime>
  <Words>361</Words>
  <Application>Microsoft Office PowerPoint</Application>
  <PresentationFormat>On-screen Show (16:9)</PresentationFormat>
  <Paragraphs>67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Dosis ExtraLight</vt:lpstr>
      <vt:lpstr>Cambria Math</vt:lpstr>
      <vt:lpstr>Calibri Light</vt:lpstr>
      <vt:lpstr>Office Theme</vt:lpstr>
      <vt:lpstr>Data Analysis Fundamentals Lecture 2:  Understanding of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Calibration of Low-Cost PM2.5 Sensor using Machine Learning Methodologies</dc:title>
  <dc:creator>Vikas Kumar</dc:creator>
  <cp:lastModifiedBy>Vikas Kumar</cp:lastModifiedBy>
  <cp:revision>1967</cp:revision>
  <dcterms:modified xsi:type="dcterms:W3CDTF">2023-09-05T14:04:39Z</dcterms:modified>
</cp:coreProperties>
</file>